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322" r:id="rId6"/>
    <p:sldId id="355" r:id="rId7"/>
    <p:sldId id="354" r:id="rId8"/>
    <p:sldId id="352" r:id="rId9"/>
    <p:sldId id="353" r:id="rId10"/>
    <p:sldId id="360" r:id="rId11"/>
    <p:sldId id="356" r:id="rId12"/>
    <p:sldId id="351" r:id="rId13"/>
    <p:sldId id="357" r:id="rId14"/>
    <p:sldId id="358" r:id="rId15"/>
    <p:sldId id="359" r:id="rId16"/>
    <p:sldId id="35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220"/>
    <a:srgbClr val="004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43"/>
    <p:restoredTop sz="94663"/>
  </p:normalViewPr>
  <p:slideViewPr>
    <p:cSldViewPr snapToGrid="0" snapToObjects="1">
      <p:cViewPr varScale="1">
        <p:scale>
          <a:sx n="112" d="100"/>
          <a:sy n="112" d="100"/>
        </p:scale>
        <p:origin x="17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886E9F-313A-4F4E-8BF7-86E0EAE7DE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411-FB6E-B54A-BAA2-87BBE1577A0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881-E08B-3943-8B41-61D64EC10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7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411-FB6E-B54A-BAA2-87BBE1577A0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881-E08B-3943-8B41-61D64EC10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8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411-FB6E-B54A-BAA2-87BBE1577A0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881-E08B-3943-8B41-61D64EC10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1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411-FB6E-B54A-BAA2-87BBE1577A0D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881-E08B-3943-8B41-61D64EC1080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819315-3DAA-2742-BC4F-6A0FB69681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3700"/>
            <a:ext cx="91440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7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411-FB6E-B54A-BAA2-87BBE1577A0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881-E08B-3943-8B41-61D64EC10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2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411-FB6E-B54A-BAA2-87BBE1577A0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881-E08B-3943-8B41-61D64EC10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3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411-FB6E-B54A-BAA2-87BBE1577A0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881-E08B-3943-8B41-61D64EC10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4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411-FB6E-B54A-BAA2-87BBE1577A0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881-E08B-3943-8B41-61D64EC10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411-FB6E-B54A-BAA2-87BBE1577A0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881-E08B-3943-8B41-61D64EC1080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0BAAD5-7783-224D-9441-4B615D187D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1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411-FB6E-B54A-BAA2-87BBE1577A0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881-E08B-3943-8B41-61D64EC10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4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411-FB6E-B54A-BAA2-87BBE1577A0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881-E08B-3943-8B41-61D64EC10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CFD91B3-ED6D-7A42-9C42-530BB44686E3}"/>
              </a:ext>
            </a:extLst>
          </p:cNvPr>
          <p:cNvSpPr/>
          <p:nvPr userDrawn="1"/>
        </p:nvSpPr>
        <p:spPr>
          <a:xfrm>
            <a:off x="628650" y="670560"/>
            <a:ext cx="7886700" cy="619760"/>
          </a:xfrm>
          <a:prstGeom prst="roundRect">
            <a:avLst>
              <a:gd name="adj" fmla="val 50000"/>
            </a:avLst>
          </a:prstGeom>
          <a:solidFill>
            <a:srgbClr val="004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2CE84D-2EA7-9A47-90AA-49ECDD3D04D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5475450"/>
            <a:ext cx="9144000" cy="13843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40081"/>
            <a:ext cx="7886700" cy="690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20411-FB6E-B54A-BAA2-87BBE1577A0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76881-E08B-3943-8B41-61D64EC10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3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pository.up.ac.za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torage.googleapis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F624-41E3-274A-AFA9-C6D39ADCF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443" y="2392760"/>
            <a:ext cx="4122454" cy="2387600"/>
          </a:xfrm>
        </p:spPr>
        <p:txBody>
          <a:bodyPr>
            <a:noAutofit/>
          </a:bodyPr>
          <a:lstStyle/>
          <a:p>
            <a:pPr algn="r"/>
            <a:r>
              <a:rPr lang="en-US" sz="2800" dirty="0">
                <a:solidFill>
                  <a:srgbClr val="004280"/>
                </a:solidFill>
              </a:rPr>
              <a:t>Securing and Protecting IP in The APP Development Domain – </a:t>
            </a:r>
            <a:r>
              <a:rPr lang="en-US" sz="2800" i="1" dirty="0">
                <a:solidFill>
                  <a:srgbClr val="004280"/>
                </a:solidFill>
              </a:rPr>
              <a:t>‘navigating the me-too dilemma’</a:t>
            </a:r>
            <a:br>
              <a:rPr lang="en-US" sz="4300" i="1" dirty="0"/>
            </a:br>
            <a:r>
              <a:rPr lang="en-US" sz="2000" i="1" dirty="0" err="1"/>
              <a:t>Tth</a:t>
            </a:r>
            <a:r>
              <a:rPr lang="en-US" sz="2000" dirty="0" err="1">
                <a:solidFill>
                  <a:srgbClr val="F68220"/>
                </a:solidFill>
              </a:rPr>
              <a:t>Thabang</a:t>
            </a:r>
            <a:r>
              <a:rPr lang="en-US" sz="2000" dirty="0">
                <a:solidFill>
                  <a:srgbClr val="F68220"/>
                </a:solidFill>
              </a:rPr>
              <a:t> Mpye – Head: ICT  </a:t>
            </a:r>
            <a:br>
              <a:rPr lang="en-US" sz="2000" dirty="0">
                <a:solidFill>
                  <a:srgbClr val="F68220"/>
                </a:solidFill>
              </a:rPr>
            </a:br>
            <a:r>
              <a:rPr lang="en-US" sz="2000" dirty="0">
                <a:solidFill>
                  <a:srgbClr val="F68220"/>
                </a:solidFill>
              </a:rPr>
              <a:t> 24 Nov 2021</a:t>
            </a:r>
          </a:p>
        </p:txBody>
      </p:sp>
    </p:spTree>
    <p:extLst>
      <p:ext uri="{BB962C8B-B14F-4D97-AF65-F5344CB8AC3E}">
        <p14:creationId xmlns:p14="http://schemas.microsoft.com/office/powerpoint/2010/main" val="3984225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6A8C-7968-804E-9D42-9810D643B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TIA Investment Process - High-level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7375" y="5527021"/>
            <a:ext cx="4518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Source credit: TIA Investment Standard Operating Procedure, 2021</a:t>
            </a:r>
            <a:endParaRPr lang="en-ZA" sz="1200" b="1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88" y="1293883"/>
            <a:ext cx="7037424" cy="427021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434316" y="1828800"/>
            <a:ext cx="1137684" cy="54226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2285999" y="2381693"/>
            <a:ext cx="1137684" cy="54226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/>
          <p:cNvSpPr/>
          <p:nvPr/>
        </p:nvSpPr>
        <p:spPr>
          <a:xfrm>
            <a:off x="1063921" y="2381693"/>
            <a:ext cx="1162493" cy="542260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2153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6A8C-7968-804E-9D42-9810D643B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TIA Investment Application </a:t>
            </a:r>
            <a:r>
              <a:rPr lang="en-US" i="1" dirty="0"/>
              <a:t>attraction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31505" y="5665520"/>
            <a:ext cx="4518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Source credit: TIA – www.tia.org.za</a:t>
            </a:r>
            <a:endParaRPr lang="en-ZA" sz="1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309" y="1285382"/>
            <a:ext cx="4149110" cy="44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25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6A8C-7968-804E-9D42-9810D643B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831C5B-4ED6-4AEC-A979-634C25D13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261" y="1330961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Mobile App Development landscape is looking </a:t>
            </a:r>
            <a:r>
              <a:rPr lang="en-US" b="1" dirty="0">
                <a:solidFill>
                  <a:srgbClr val="00B050"/>
                </a:solidFill>
              </a:rPr>
              <a:t>‘green’ </a:t>
            </a:r>
            <a:r>
              <a:rPr lang="en-US" dirty="0"/>
              <a:t>– there is vast ideas/initiatives, appetite for consumption (and hence development funding support).</a:t>
            </a:r>
          </a:p>
          <a:p>
            <a:r>
              <a:rPr lang="en-US" dirty="0"/>
              <a:t>The state is affording the domain decent attention and support.</a:t>
            </a:r>
          </a:p>
          <a:p>
            <a:r>
              <a:rPr lang="en-US" dirty="0"/>
              <a:t>Innovation: The novelty aspect is still a ‘grey area’ – The most ideas are prone to be perceived as </a:t>
            </a:r>
            <a:r>
              <a:rPr lang="en-US" b="1" dirty="0">
                <a:solidFill>
                  <a:srgbClr val="FF0000"/>
                </a:solidFill>
              </a:rPr>
              <a:t>‘me-too’</a:t>
            </a:r>
            <a:r>
              <a:rPr lang="en-US" b="1" dirty="0"/>
              <a:t>.</a:t>
            </a:r>
          </a:p>
          <a:p>
            <a:r>
              <a:rPr lang="en-US" dirty="0"/>
              <a:t>Way forward – </a:t>
            </a:r>
            <a:r>
              <a:rPr lang="en-US" u="sng" dirty="0"/>
              <a:t>Concomitant approach:</a:t>
            </a:r>
          </a:p>
          <a:p>
            <a:pPr lvl="1"/>
            <a:r>
              <a:rPr lang="en-US" dirty="0"/>
              <a:t>Developers to make an effort to establish Novelty, are at least align their APPs to the social imperatives.</a:t>
            </a:r>
          </a:p>
          <a:p>
            <a:pPr lvl="1"/>
            <a:r>
              <a:rPr lang="en-US" dirty="0"/>
              <a:t>State and funders to work on polishing their SOI appraisal framework – A quantitative model will be ideal.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874998" y="5312967"/>
            <a:ext cx="7521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IP and Technology Management Academia to research and develop a model?</a:t>
            </a:r>
            <a:endParaRPr lang="en-ZA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4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EB8290-875B-494C-9096-043D915A826E}"/>
              </a:ext>
            </a:extLst>
          </p:cNvPr>
          <p:cNvSpPr/>
          <p:nvPr/>
        </p:nvSpPr>
        <p:spPr>
          <a:xfrm>
            <a:off x="718890" y="4301406"/>
            <a:ext cx="77771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3200" b="1" dirty="0">
                <a:solidFill>
                  <a:srgbClr val="004280"/>
                </a:solidFill>
              </a:rPr>
              <a:t>Q &amp; A</a:t>
            </a:r>
          </a:p>
          <a:p>
            <a:pPr algn="ctr"/>
            <a:r>
              <a:rPr lang="en-ZA" sz="3200" b="1" dirty="0">
                <a:solidFill>
                  <a:srgbClr val="004280"/>
                </a:solidFill>
              </a:rPr>
              <a:t>thabang.mpye@tia.org.za</a:t>
            </a:r>
          </a:p>
        </p:txBody>
      </p:sp>
    </p:spTree>
    <p:extLst>
      <p:ext uri="{BB962C8B-B14F-4D97-AF65-F5344CB8AC3E}">
        <p14:creationId xmlns:p14="http://schemas.microsoft.com/office/powerpoint/2010/main" val="3138485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6A8C-7968-804E-9D42-9810D643B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Points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831C5B-4ED6-4AEC-A979-634C25D13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261" y="1475768"/>
            <a:ext cx="7886700" cy="4351338"/>
          </a:xfrm>
        </p:spPr>
        <p:txBody>
          <a:bodyPr/>
          <a:lstStyle/>
          <a:p>
            <a:r>
              <a:rPr lang="en-US" dirty="0"/>
              <a:t>Pervasiveness of Mobile Applications.</a:t>
            </a:r>
          </a:p>
          <a:p>
            <a:r>
              <a:rPr lang="en-US" dirty="0"/>
              <a:t>Fundamentals of Innovation/Technology Development Support on South Africa – TIA Mandate and Instruments.</a:t>
            </a:r>
          </a:p>
          <a:p>
            <a:r>
              <a:rPr lang="en-US" dirty="0"/>
              <a:t>Challenges of establishing novelty in Mobile Applications.</a:t>
            </a:r>
          </a:p>
          <a:p>
            <a:r>
              <a:rPr lang="en-US" dirty="0"/>
              <a:t>Way forward – Can we achieve and implement (practical) a novelty assessment model in the domain of mobile application development?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10815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6A8C-7968-804E-9D42-9810D643B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Global usage of international data bandwidth – by type of provider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71" y="1335012"/>
            <a:ext cx="7117923" cy="4282086"/>
          </a:xfrm>
          <a:prstGeom prst="rect">
            <a:avLst/>
          </a:prstGeom>
        </p:spPr>
      </p:pic>
      <p:sp>
        <p:nvSpPr>
          <p:cNvPr id="4" name="Up-Down Arrow 3"/>
          <p:cNvSpPr/>
          <p:nvPr/>
        </p:nvSpPr>
        <p:spPr>
          <a:xfrm>
            <a:off x="7491846" y="2846569"/>
            <a:ext cx="596348" cy="2464905"/>
          </a:xfrm>
          <a:prstGeom prst="upDownArrow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4842344" y="3908473"/>
            <a:ext cx="2852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100% growth in a decade</a:t>
            </a:r>
            <a:endParaRPr lang="en-ZA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0986" y="5504066"/>
            <a:ext cx="391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Source credit: Digital Economy Report 2021 – United Nations  Conference on Trade and Development</a:t>
            </a:r>
            <a:endParaRPr lang="en-ZA" sz="1200" b="1" dirty="0"/>
          </a:p>
        </p:txBody>
      </p:sp>
    </p:spTree>
    <p:extLst>
      <p:ext uri="{BB962C8B-B14F-4D97-AF65-F5344CB8AC3E}">
        <p14:creationId xmlns:p14="http://schemas.microsoft.com/office/powerpoint/2010/main" val="427944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6A8C-7968-804E-9D42-9810D643B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59" y="1288109"/>
            <a:ext cx="7513485" cy="438123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281530" y="4707173"/>
            <a:ext cx="1502797" cy="16697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Down Arrow 6"/>
          <p:cNvSpPr/>
          <p:nvPr/>
        </p:nvSpPr>
        <p:spPr>
          <a:xfrm rot="2558613">
            <a:off x="5960341" y="4735744"/>
            <a:ext cx="189156" cy="719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/>
          <p:cNvSpPr txBox="1"/>
          <p:nvPr/>
        </p:nvSpPr>
        <p:spPr>
          <a:xfrm>
            <a:off x="4993421" y="5627644"/>
            <a:ext cx="3912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Source credit: Genesis Analytics (2020) and RSA DCDT</a:t>
            </a:r>
            <a:endParaRPr lang="en-ZA" sz="1200" b="1" dirty="0"/>
          </a:p>
        </p:txBody>
      </p:sp>
    </p:spTree>
    <p:extLst>
      <p:ext uri="{BB962C8B-B14F-4D97-AF65-F5344CB8AC3E}">
        <p14:creationId xmlns:p14="http://schemas.microsoft.com/office/powerpoint/2010/main" val="1036003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6A8C-7968-804E-9D42-9810D643B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59" y="1330961"/>
            <a:ext cx="6309281" cy="4449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7971" y="5388522"/>
            <a:ext cx="3912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Source credit: ICT RDI Roadmap, RSA – DSI, 2015</a:t>
            </a:r>
            <a:endParaRPr lang="en-ZA" sz="1200" b="1" dirty="0"/>
          </a:p>
        </p:txBody>
      </p:sp>
    </p:spTree>
    <p:extLst>
      <p:ext uri="{BB962C8B-B14F-4D97-AF65-F5344CB8AC3E}">
        <p14:creationId xmlns:p14="http://schemas.microsoft.com/office/powerpoint/2010/main" val="2382452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6A8C-7968-804E-9D42-9810D643B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Mobile Apps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831C5B-4ED6-4AEC-A979-634C25D13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30961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Gaming and Entertainment</a:t>
            </a:r>
          </a:p>
          <a:p>
            <a:r>
              <a:rPr lang="en-US" dirty="0"/>
              <a:t>Utility and Productivity</a:t>
            </a:r>
          </a:p>
          <a:p>
            <a:r>
              <a:rPr lang="en-US" dirty="0"/>
              <a:t>Educational and Informative</a:t>
            </a:r>
          </a:p>
          <a:p>
            <a:r>
              <a:rPr lang="en-US" dirty="0"/>
              <a:t>Leisure and Lifestyle</a:t>
            </a:r>
          </a:p>
          <a:p>
            <a:r>
              <a:rPr lang="en-US" dirty="0"/>
              <a:t>Social Media and Communication</a:t>
            </a:r>
          </a:p>
          <a:p>
            <a:r>
              <a:rPr lang="en-US" b="1" dirty="0"/>
              <a:t>Business and e-Commerce</a:t>
            </a:r>
          </a:p>
          <a:p>
            <a:pPr lvl="1"/>
            <a:r>
              <a:rPr lang="en-US" b="1" dirty="0"/>
              <a:t>Fintech Apps </a:t>
            </a:r>
          </a:p>
          <a:p>
            <a:pPr lvl="1"/>
            <a:r>
              <a:rPr lang="en-US" b="1" dirty="0"/>
              <a:t>Education Apps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Of the 100+ funding applications TIA </a:t>
            </a:r>
            <a:r>
              <a:rPr lang="en-US" b="1" dirty="0" err="1">
                <a:solidFill>
                  <a:srgbClr val="FF0000"/>
                </a:solidFill>
              </a:rPr>
              <a:t>Commercialisation:ICT</a:t>
            </a:r>
            <a:r>
              <a:rPr lang="en-US" b="1" dirty="0">
                <a:solidFill>
                  <a:srgbClr val="FF0000"/>
                </a:solidFill>
              </a:rPr>
              <a:t> received 1 March 2020 – date, approximately 50% are Mobile Application related</a:t>
            </a:r>
            <a:endParaRPr lang="en-Z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84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6A8C-7968-804E-9D42-9810D643B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Industrialisation (Innovation) Chasm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769011" y="1945451"/>
            <a:ext cx="6359128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/>
            <a:r>
              <a:rPr lang="en-US" altLang="en-US" sz="1400" dirty="0"/>
              <a:t>Pre - 1994 - South Africa could have been regarded as a technology of the ‘second kind’</a:t>
            </a:r>
          </a:p>
          <a:p>
            <a:pPr marL="257175" indent="-257175"/>
            <a:r>
              <a:rPr lang="en-US" altLang="en-US" sz="1400" dirty="0"/>
              <a:t>Post 1994  - South Africa is steadily evolving towards improving the technology transfer flow, albeit the ‘chasm’ towards seamless technology exploitation remains </a:t>
            </a:r>
            <a:endParaRPr lang="en-ZA" altLang="en-US" sz="14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669881" y="6002178"/>
            <a:ext cx="1063229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D09782C-0BCE-4BAD-A156-538571AFDD60}" type="slidenum">
              <a:rPr lang="en-ZA" altLang="en-US">
                <a:solidFill>
                  <a:srgbClr val="898989"/>
                </a:solidFill>
                <a:latin typeface="Arial" panose="020B0604020202020204" pitchFamily="34" charset="0"/>
              </a:rPr>
              <a:pPr/>
              <a:t>7</a:t>
            </a:fld>
            <a:endParaRPr lang="en-ZA" altLang="en-US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26311" y="4452715"/>
            <a:ext cx="0" cy="95845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2028693" y="4769421"/>
            <a:ext cx="1164431" cy="623888"/>
          </a:xfrm>
          <a:custGeom>
            <a:avLst/>
            <a:gdLst>
              <a:gd name="connsiteX0" fmla="*/ 0 w 1435100"/>
              <a:gd name="connsiteY0" fmla="*/ 831850 h 831850"/>
              <a:gd name="connsiteX1" fmla="*/ 6350 w 1435100"/>
              <a:gd name="connsiteY1" fmla="*/ 38100 h 831850"/>
              <a:gd name="connsiteX2" fmla="*/ 431800 w 1435100"/>
              <a:gd name="connsiteY2" fmla="*/ 0 h 831850"/>
              <a:gd name="connsiteX3" fmla="*/ 1136650 w 1435100"/>
              <a:gd name="connsiteY3" fmla="*/ 254000 h 831850"/>
              <a:gd name="connsiteX4" fmla="*/ 1416050 w 1435100"/>
              <a:gd name="connsiteY4" fmla="*/ 641350 h 831850"/>
              <a:gd name="connsiteX5" fmla="*/ 1435100 w 1435100"/>
              <a:gd name="connsiteY5" fmla="*/ 831850 h 831850"/>
              <a:gd name="connsiteX6" fmla="*/ 0 w 1435100"/>
              <a:gd name="connsiteY6" fmla="*/ 831850 h 83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5100" h="831850">
                <a:moveTo>
                  <a:pt x="0" y="831850"/>
                </a:moveTo>
                <a:cubicBezTo>
                  <a:pt x="2117" y="567267"/>
                  <a:pt x="4233" y="302683"/>
                  <a:pt x="6350" y="38100"/>
                </a:cubicBezTo>
                <a:lnTo>
                  <a:pt x="431800" y="0"/>
                </a:lnTo>
                <a:lnTo>
                  <a:pt x="1136650" y="254000"/>
                </a:lnTo>
                <a:lnTo>
                  <a:pt x="1416050" y="641350"/>
                </a:lnTo>
                <a:lnTo>
                  <a:pt x="1435100" y="831850"/>
                </a:lnTo>
                <a:lnTo>
                  <a:pt x="0" y="83185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dirty="0"/>
          </a:p>
          <a:p>
            <a:pPr algn="ctr">
              <a:defRPr/>
            </a:pPr>
            <a:endParaRPr lang="en-US" sz="1050" dirty="0"/>
          </a:p>
          <a:p>
            <a:pPr>
              <a:defRPr/>
            </a:pPr>
            <a:r>
              <a:rPr lang="en-US" sz="1050" dirty="0"/>
              <a:t>Local Research Organisations – Post ‘94</a:t>
            </a:r>
          </a:p>
          <a:p>
            <a:pPr algn="ctr">
              <a:defRPr/>
            </a:pPr>
            <a:endParaRPr lang="en-ZA" sz="1050" dirty="0"/>
          </a:p>
        </p:txBody>
      </p:sp>
      <p:sp>
        <p:nvSpPr>
          <p:cNvPr id="10" name="Freeform 9"/>
          <p:cNvSpPr/>
          <p:nvPr/>
        </p:nvSpPr>
        <p:spPr>
          <a:xfrm>
            <a:off x="5220758" y="3824065"/>
            <a:ext cx="1852613" cy="1576388"/>
          </a:xfrm>
          <a:custGeom>
            <a:avLst/>
            <a:gdLst>
              <a:gd name="connsiteX0" fmla="*/ 0 w 2470245"/>
              <a:gd name="connsiteY0" fmla="*/ 2101755 h 2101755"/>
              <a:gd name="connsiteX1" fmla="*/ 177421 w 2470245"/>
              <a:gd name="connsiteY1" fmla="*/ 1255594 h 2101755"/>
              <a:gd name="connsiteX2" fmla="*/ 750627 w 2470245"/>
              <a:gd name="connsiteY2" fmla="*/ 464024 h 2101755"/>
              <a:gd name="connsiteX3" fmla="*/ 1719618 w 2470245"/>
              <a:gd name="connsiteY3" fmla="*/ 13648 h 2101755"/>
              <a:gd name="connsiteX4" fmla="*/ 2442949 w 2470245"/>
              <a:gd name="connsiteY4" fmla="*/ 0 h 2101755"/>
              <a:gd name="connsiteX5" fmla="*/ 2470245 w 2470245"/>
              <a:gd name="connsiteY5" fmla="*/ 2074460 h 2101755"/>
              <a:gd name="connsiteX6" fmla="*/ 0 w 2470245"/>
              <a:gd name="connsiteY6" fmla="*/ 2101755 h 210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0245" h="2101755">
                <a:moveTo>
                  <a:pt x="0" y="2101755"/>
                </a:moveTo>
                <a:lnTo>
                  <a:pt x="177421" y="1255594"/>
                </a:lnTo>
                <a:lnTo>
                  <a:pt x="750627" y="464024"/>
                </a:lnTo>
                <a:lnTo>
                  <a:pt x="1719618" y="13648"/>
                </a:lnTo>
                <a:lnTo>
                  <a:pt x="2442949" y="0"/>
                </a:lnTo>
                <a:lnTo>
                  <a:pt x="2470245" y="2074460"/>
                </a:lnTo>
                <a:lnTo>
                  <a:pt x="0" y="210175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Local </a:t>
            </a:r>
            <a:endParaRPr lang="en-ZA" sz="135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7060274" y="3128740"/>
            <a:ext cx="22622" cy="226456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425046" y="3390677"/>
            <a:ext cx="5055394" cy="17859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425045" y="2831084"/>
            <a:ext cx="0" cy="577453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469724" y="2186956"/>
            <a:ext cx="10715" cy="1203722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1420283" y="2371503"/>
            <a:ext cx="5056585" cy="664369"/>
          </a:xfrm>
          <a:custGeom>
            <a:avLst/>
            <a:gdLst>
              <a:gd name="connsiteX0" fmla="*/ 0 w 6741994"/>
              <a:gd name="connsiteY0" fmla="*/ 887104 h 887104"/>
              <a:gd name="connsiteX1" fmla="*/ 941696 w 6741994"/>
              <a:gd name="connsiteY1" fmla="*/ 491319 h 887104"/>
              <a:gd name="connsiteX2" fmla="*/ 2429302 w 6741994"/>
              <a:gd name="connsiteY2" fmla="*/ 245660 h 887104"/>
              <a:gd name="connsiteX3" fmla="*/ 6741994 w 6741994"/>
              <a:gd name="connsiteY3" fmla="*/ 0 h 887104"/>
              <a:gd name="connsiteX4" fmla="*/ 6741994 w 6741994"/>
              <a:gd name="connsiteY4" fmla="*/ 0 h 88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1994" h="887104">
                <a:moveTo>
                  <a:pt x="0" y="887104"/>
                </a:moveTo>
                <a:cubicBezTo>
                  <a:pt x="268406" y="742665"/>
                  <a:pt x="536812" y="598226"/>
                  <a:pt x="941696" y="491319"/>
                </a:cubicBezTo>
                <a:cubicBezTo>
                  <a:pt x="1346580" y="384412"/>
                  <a:pt x="1462586" y="327546"/>
                  <a:pt x="2429302" y="245660"/>
                </a:cubicBezTo>
                <a:cubicBezTo>
                  <a:pt x="3396018" y="163774"/>
                  <a:pt x="6741994" y="0"/>
                  <a:pt x="6741994" y="0"/>
                </a:cubicBezTo>
                <a:lnTo>
                  <a:pt x="6741994" y="0"/>
                </a:lnTo>
              </a:path>
            </a:pathLst>
          </a:cu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ZA" sz="135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026311" y="5393309"/>
            <a:ext cx="5056584" cy="17859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1425045" y="3408537"/>
            <a:ext cx="601266" cy="1994297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6473296" y="3408537"/>
            <a:ext cx="602456" cy="1984772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Up-Down Arrow 18"/>
          <p:cNvSpPr/>
          <p:nvPr/>
        </p:nvSpPr>
        <p:spPr>
          <a:xfrm rot="20415252">
            <a:off x="5551751" y="3145409"/>
            <a:ext cx="928688" cy="174307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sz="1350"/>
          </a:p>
        </p:txBody>
      </p:sp>
      <p:sp>
        <p:nvSpPr>
          <p:cNvPr id="20" name="TextBox 47"/>
          <p:cNvSpPr txBox="1">
            <a:spLocks noChangeArrowheads="1"/>
          </p:cNvSpPr>
          <p:nvPr/>
        </p:nvSpPr>
        <p:spPr bwMode="auto">
          <a:xfrm>
            <a:off x="1170252" y="5750069"/>
            <a:ext cx="6762750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825" b="1" dirty="0"/>
              <a:t>Source: Adapted from </a:t>
            </a:r>
            <a:r>
              <a:rPr lang="en-US" altLang="en-US" sz="825" b="1" i="1" dirty="0"/>
              <a:t>Emerging from the technology colony: A view from the south</a:t>
            </a:r>
            <a:r>
              <a:rPr lang="en-US" altLang="en-US" sz="825" b="1" dirty="0"/>
              <a:t>, G de Wet, </a:t>
            </a:r>
            <a:r>
              <a:rPr lang="en-US" altLang="en-US" sz="825" b="1" dirty="0">
                <a:hlinkClick r:id="rId2"/>
              </a:rPr>
              <a:t>www.repository.up.ac.za</a:t>
            </a:r>
            <a:r>
              <a:rPr lang="en-US" altLang="en-US" sz="825" b="1" dirty="0"/>
              <a:t>. Accessed 15 May 2021</a:t>
            </a:r>
            <a:endParaRPr lang="en-ZA" altLang="en-US" sz="825" b="1" dirty="0"/>
          </a:p>
        </p:txBody>
      </p:sp>
      <p:sp>
        <p:nvSpPr>
          <p:cNvPr id="21" name="TextBox 48"/>
          <p:cNvSpPr txBox="1">
            <a:spLocks noChangeArrowheads="1"/>
          </p:cNvSpPr>
          <p:nvPr/>
        </p:nvSpPr>
        <p:spPr bwMode="auto">
          <a:xfrm>
            <a:off x="1850099" y="5364734"/>
            <a:ext cx="82748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50" b="1"/>
              <a:t>Basic Research</a:t>
            </a:r>
            <a:endParaRPr lang="en-ZA" altLang="en-US" sz="1050" b="1"/>
          </a:p>
        </p:txBody>
      </p:sp>
      <p:sp>
        <p:nvSpPr>
          <p:cNvPr id="22" name="TextBox 49"/>
          <p:cNvSpPr txBox="1">
            <a:spLocks noChangeArrowheads="1"/>
          </p:cNvSpPr>
          <p:nvPr/>
        </p:nvSpPr>
        <p:spPr bwMode="auto">
          <a:xfrm>
            <a:off x="2437077" y="5371877"/>
            <a:ext cx="82748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50" b="1"/>
              <a:t>Applied Research</a:t>
            </a:r>
            <a:endParaRPr lang="en-ZA" altLang="en-US" sz="1050" b="1"/>
          </a:p>
        </p:txBody>
      </p:sp>
      <p:sp>
        <p:nvSpPr>
          <p:cNvPr id="23" name="TextBox 50"/>
          <p:cNvSpPr txBox="1">
            <a:spLocks noChangeArrowheads="1"/>
          </p:cNvSpPr>
          <p:nvPr/>
        </p:nvSpPr>
        <p:spPr bwMode="auto">
          <a:xfrm>
            <a:off x="3497924" y="5355209"/>
            <a:ext cx="129420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50" b="1" dirty="0"/>
              <a:t>Design and Development</a:t>
            </a:r>
            <a:endParaRPr lang="en-ZA" altLang="en-US" sz="1050" b="1" dirty="0"/>
          </a:p>
        </p:txBody>
      </p:sp>
      <p:sp>
        <p:nvSpPr>
          <p:cNvPr id="24" name="TextBox 52"/>
          <p:cNvSpPr txBox="1">
            <a:spLocks noChangeArrowheads="1"/>
          </p:cNvSpPr>
          <p:nvPr/>
        </p:nvSpPr>
        <p:spPr bwMode="auto">
          <a:xfrm>
            <a:off x="4980252" y="5352827"/>
            <a:ext cx="126801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50" b="1"/>
              <a:t>Production / Manufacture</a:t>
            </a:r>
            <a:endParaRPr lang="en-ZA" altLang="en-US" sz="1050" b="1"/>
          </a:p>
        </p:txBody>
      </p:sp>
      <p:sp>
        <p:nvSpPr>
          <p:cNvPr id="25" name="TextBox 53"/>
          <p:cNvSpPr txBox="1">
            <a:spLocks noChangeArrowheads="1"/>
          </p:cNvSpPr>
          <p:nvPr/>
        </p:nvSpPr>
        <p:spPr bwMode="auto">
          <a:xfrm>
            <a:off x="6157781" y="5393309"/>
            <a:ext cx="126920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50" b="1"/>
              <a:t>Sales</a:t>
            </a:r>
            <a:endParaRPr lang="en-ZA" altLang="en-US" sz="1050" b="1"/>
          </a:p>
        </p:txBody>
      </p:sp>
      <p:sp>
        <p:nvSpPr>
          <p:cNvPr id="26" name="TextBox 54"/>
          <p:cNvSpPr txBox="1">
            <a:spLocks noChangeArrowheads="1"/>
          </p:cNvSpPr>
          <p:nvPr/>
        </p:nvSpPr>
        <p:spPr bwMode="auto">
          <a:xfrm>
            <a:off x="5362443" y="4849193"/>
            <a:ext cx="156924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350" dirty="0">
                <a:solidFill>
                  <a:schemeClr val="bg1"/>
                </a:solidFill>
              </a:rPr>
              <a:t>Local Industry &amp; Industrial Products</a:t>
            </a:r>
            <a:endParaRPr lang="en-ZA" altLang="en-US" sz="1350" dirty="0">
              <a:solidFill>
                <a:schemeClr val="bg1"/>
              </a:solidFill>
            </a:endParaRPr>
          </a:p>
        </p:txBody>
      </p:sp>
      <p:sp>
        <p:nvSpPr>
          <p:cNvPr id="27" name="TextBox 49"/>
          <p:cNvSpPr txBox="1">
            <a:spLocks noChangeArrowheads="1"/>
          </p:cNvSpPr>
          <p:nvPr/>
        </p:nvSpPr>
        <p:spPr bwMode="auto">
          <a:xfrm>
            <a:off x="1527439" y="2947765"/>
            <a:ext cx="827485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125" b="1"/>
              <a:t>RESEARCH</a:t>
            </a:r>
            <a:endParaRPr lang="en-ZA" altLang="en-US" sz="1125" b="1"/>
          </a:p>
        </p:txBody>
      </p:sp>
      <p:sp>
        <p:nvSpPr>
          <p:cNvPr id="28" name="TextBox 49"/>
          <p:cNvSpPr txBox="1">
            <a:spLocks noChangeArrowheads="1"/>
          </p:cNvSpPr>
          <p:nvPr/>
        </p:nvSpPr>
        <p:spPr bwMode="auto">
          <a:xfrm>
            <a:off x="3459824" y="2947765"/>
            <a:ext cx="1095375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125" b="1"/>
              <a:t>DEVELOPMENT</a:t>
            </a:r>
            <a:endParaRPr lang="en-ZA" altLang="en-US" sz="1125" b="1"/>
          </a:p>
        </p:txBody>
      </p:sp>
      <p:sp>
        <p:nvSpPr>
          <p:cNvPr id="29" name="TextBox 49"/>
          <p:cNvSpPr txBox="1">
            <a:spLocks noChangeArrowheads="1"/>
          </p:cNvSpPr>
          <p:nvPr/>
        </p:nvSpPr>
        <p:spPr bwMode="auto">
          <a:xfrm>
            <a:off x="5152893" y="2953718"/>
            <a:ext cx="1095375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125" b="1"/>
              <a:t>PRODUCTION</a:t>
            </a:r>
            <a:endParaRPr lang="en-ZA" altLang="en-US" sz="1125" b="1"/>
          </a:p>
        </p:txBody>
      </p:sp>
      <p:sp>
        <p:nvSpPr>
          <p:cNvPr id="30" name="TextBox 49"/>
          <p:cNvSpPr txBox="1">
            <a:spLocks noChangeArrowheads="1"/>
          </p:cNvSpPr>
          <p:nvPr/>
        </p:nvSpPr>
        <p:spPr bwMode="auto">
          <a:xfrm>
            <a:off x="3025246" y="2588196"/>
            <a:ext cx="27503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350" b="1"/>
              <a:t>OVERSEAS TECHNOLOGY SOURCES</a:t>
            </a:r>
            <a:endParaRPr lang="en-ZA" altLang="en-US" sz="1350" b="1"/>
          </a:p>
        </p:txBody>
      </p:sp>
      <p:sp>
        <p:nvSpPr>
          <p:cNvPr id="31" name="TextBox 49"/>
          <p:cNvSpPr txBox="1">
            <a:spLocks noChangeArrowheads="1"/>
          </p:cNvSpPr>
          <p:nvPr/>
        </p:nvSpPr>
        <p:spPr bwMode="auto">
          <a:xfrm>
            <a:off x="2307299" y="3739530"/>
            <a:ext cx="33075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350" b="1" dirty="0"/>
              <a:t>Local Technology Transfer Channel</a:t>
            </a:r>
            <a:endParaRPr lang="en-ZA" altLang="en-US" sz="1350" b="1" dirty="0"/>
          </a:p>
        </p:txBody>
      </p:sp>
      <p:sp>
        <p:nvSpPr>
          <p:cNvPr id="32" name="TextBox 50"/>
          <p:cNvSpPr txBox="1">
            <a:spLocks noChangeArrowheads="1"/>
          </p:cNvSpPr>
          <p:nvPr/>
        </p:nvSpPr>
        <p:spPr bwMode="auto">
          <a:xfrm rot="16200000">
            <a:off x="1222044" y="4657346"/>
            <a:ext cx="1294210" cy="2539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50" b="1"/>
              <a:t>Activity Level Scale</a:t>
            </a:r>
            <a:endParaRPr lang="en-ZA" altLang="en-US" sz="1050" b="1"/>
          </a:p>
        </p:txBody>
      </p:sp>
      <p:sp>
        <p:nvSpPr>
          <p:cNvPr id="33" name="TextBox 50"/>
          <p:cNvSpPr txBox="1">
            <a:spLocks noChangeArrowheads="1"/>
          </p:cNvSpPr>
          <p:nvPr/>
        </p:nvSpPr>
        <p:spPr bwMode="auto">
          <a:xfrm rot="16200000">
            <a:off x="6515563" y="4032267"/>
            <a:ext cx="129420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50" b="1"/>
              <a:t>Activity Level Scale</a:t>
            </a:r>
            <a:endParaRPr lang="en-ZA" altLang="en-US" sz="1050" b="1"/>
          </a:p>
        </p:txBody>
      </p:sp>
      <p:sp>
        <p:nvSpPr>
          <p:cNvPr id="34" name="Right Arrow 33"/>
          <p:cNvSpPr/>
          <p:nvPr/>
        </p:nvSpPr>
        <p:spPr>
          <a:xfrm>
            <a:off x="3227652" y="5184949"/>
            <a:ext cx="1925241" cy="121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sz="1350"/>
          </a:p>
        </p:txBody>
      </p:sp>
      <p:sp>
        <p:nvSpPr>
          <p:cNvPr id="35" name="TextBox 50"/>
          <p:cNvSpPr txBox="1">
            <a:spLocks noChangeArrowheads="1"/>
          </p:cNvSpPr>
          <p:nvPr/>
        </p:nvSpPr>
        <p:spPr bwMode="auto">
          <a:xfrm>
            <a:off x="3125258" y="4859909"/>
            <a:ext cx="15323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50" b="1" dirty="0"/>
              <a:t>Weak Technology Transfer Flow</a:t>
            </a:r>
            <a:endParaRPr lang="en-ZA" altLang="en-US" sz="1050" b="1" dirty="0"/>
          </a:p>
        </p:txBody>
      </p:sp>
      <p:sp>
        <p:nvSpPr>
          <p:cNvPr id="36" name="Freeform 35"/>
          <p:cNvSpPr/>
          <p:nvPr/>
        </p:nvSpPr>
        <p:spPr>
          <a:xfrm>
            <a:off x="2016786" y="4475337"/>
            <a:ext cx="2627709" cy="917972"/>
          </a:xfrm>
          <a:custGeom>
            <a:avLst/>
            <a:gdLst>
              <a:gd name="connsiteX0" fmla="*/ 0 w 3503220"/>
              <a:gd name="connsiteY0" fmla="*/ 415636 h 1223158"/>
              <a:gd name="connsiteX1" fmla="*/ 807522 w 3503220"/>
              <a:gd name="connsiteY1" fmla="*/ 201880 h 1223158"/>
              <a:gd name="connsiteX2" fmla="*/ 1448789 w 3503220"/>
              <a:gd name="connsiteY2" fmla="*/ 47501 h 1223158"/>
              <a:gd name="connsiteX3" fmla="*/ 2196935 w 3503220"/>
              <a:gd name="connsiteY3" fmla="*/ 0 h 1223158"/>
              <a:gd name="connsiteX4" fmla="*/ 2861953 w 3503220"/>
              <a:gd name="connsiteY4" fmla="*/ 213756 h 1223158"/>
              <a:gd name="connsiteX5" fmla="*/ 3313215 w 3503220"/>
              <a:gd name="connsiteY5" fmla="*/ 676893 h 1223158"/>
              <a:gd name="connsiteX6" fmla="*/ 3503220 w 3503220"/>
              <a:gd name="connsiteY6" fmla="*/ 1223158 h 1223158"/>
              <a:gd name="connsiteX7" fmla="*/ 23750 w 3503220"/>
              <a:gd name="connsiteY7" fmla="*/ 1223158 h 1223158"/>
              <a:gd name="connsiteX8" fmla="*/ 23750 w 3503220"/>
              <a:gd name="connsiteY8" fmla="*/ 1223158 h 122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03220" h="1223158">
                <a:moveTo>
                  <a:pt x="0" y="415636"/>
                </a:moveTo>
                <a:lnTo>
                  <a:pt x="807522" y="201880"/>
                </a:lnTo>
                <a:lnTo>
                  <a:pt x="1448789" y="47501"/>
                </a:lnTo>
                <a:lnTo>
                  <a:pt x="2196935" y="0"/>
                </a:lnTo>
                <a:lnTo>
                  <a:pt x="2861953" y="213756"/>
                </a:lnTo>
                <a:lnTo>
                  <a:pt x="3313215" y="676893"/>
                </a:lnTo>
                <a:lnTo>
                  <a:pt x="3503220" y="1223158"/>
                </a:lnTo>
                <a:lnTo>
                  <a:pt x="23750" y="1223158"/>
                </a:lnTo>
                <a:lnTo>
                  <a:pt x="23750" y="1223158"/>
                </a:lnTo>
              </a:path>
            </a:pathLst>
          </a:cu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ZA" sz="1350"/>
          </a:p>
        </p:txBody>
      </p:sp>
      <p:sp>
        <p:nvSpPr>
          <p:cNvPr id="37" name="TextBox 5"/>
          <p:cNvSpPr txBox="1">
            <a:spLocks noChangeArrowheads="1"/>
          </p:cNvSpPr>
          <p:nvPr/>
        </p:nvSpPr>
        <p:spPr bwMode="auto">
          <a:xfrm>
            <a:off x="3038343" y="4501530"/>
            <a:ext cx="151328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050" dirty="0"/>
              <a:t>Local Research Organisations</a:t>
            </a:r>
          </a:p>
          <a:p>
            <a:r>
              <a:rPr lang="en-US" altLang="en-US" sz="1050" dirty="0"/>
              <a:t>Post millennium</a:t>
            </a:r>
            <a:endParaRPr lang="en-ZA" altLang="en-US" sz="1050" dirty="0"/>
          </a:p>
        </p:txBody>
      </p:sp>
      <p:sp>
        <p:nvSpPr>
          <p:cNvPr id="38" name="Right Arrow 37"/>
          <p:cNvSpPr/>
          <p:nvPr/>
        </p:nvSpPr>
        <p:spPr>
          <a:xfrm>
            <a:off x="4571291" y="4948074"/>
            <a:ext cx="669131" cy="117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sz="1350"/>
          </a:p>
        </p:txBody>
      </p:sp>
      <p:sp>
        <p:nvSpPr>
          <p:cNvPr id="39" name="TextBox 50"/>
          <p:cNvSpPr txBox="1">
            <a:spLocks noChangeArrowheads="1"/>
          </p:cNvSpPr>
          <p:nvPr/>
        </p:nvSpPr>
        <p:spPr bwMode="auto">
          <a:xfrm>
            <a:off x="4182533" y="4475336"/>
            <a:ext cx="13620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050" b="1" dirty="0"/>
              <a:t>Industrialisation CHASM !</a:t>
            </a:r>
            <a:endParaRPr lang="en-ZA" altLang="en-US" sz="1050" b="1" dirty="0"/>
          </a:p>
        </p:txBody>
      </p:sp>
      <p:sp>
        <p:nvSpPr>
          <p:cNvPr id="40" name="Up-Down Arrow 39"/>
          <p:cNvSpPr/>
          <p:nvPr/>
        </p:nvSpPr>
        <p:spPr>
          <a:xfrm rot="20762209">
            <a:off x="2115608" y="3181128"/>
            <a:ext cx="110729" cy="176807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sz="1350"/>
          </a:p>
        </p:txBody>
      </p:sp>
    </p:spTree>
    <p:extLst>
      <p:ext uri="{BB962C8B-B14F-4D97-AF65-F5344CB8AC3E}">
        <p14:creationId xmlns:p14="http://schemas.microsoft.com/office/powerpoint/2010/main" val="356634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9" grpId="0" animBg="1"/>
      <p:bldP spid="26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6A8C-7968-804E-9D42-9810D643B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Instruments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7971" y="5388522"/>
            <a:ext cx="3912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Source credit: ICT RDI Roadmap, RSA – DSI, 2015</a:t>
            </a:r>
            <a:endParaRPr lang="en-ZA" sz="1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86" y="1312107"/>
            <a:ext cx="6353666" cy="441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4929191" y="4140246"/>
            <a:ext cx="1197204" cy="1005058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/>
          <p:cNvSpPr txBox="1"/>
          <p:nvPr/>
        </p:nvSpPr>
        <p:spPr>
          <a:xfrm>
            <a:off x="4760372" y="4543134"/>
            <a:ext cx="1579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RAPID FUNDING</a:t>
            </a:r>
            <a:endParaRPr lang="en-ZA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6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6A8C-7968-804E-9D42-9810D643B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altLang="en-US" dirty="0"/>
              <a:t>Public IP support and exploitation in RSA</a:t>
            </a:r>
            <a:endParaRPr lang="en-US" dirty="0"/>
          </a:p>
        </p:txBody>
      </p:sp>
      <p:sp>
        <p:nvSpPr>
          <p:cNvPr id="4" name="Text Placeholder 1"/>
          <p:cNvSpPr txBox="1">
            <a:spLocks noChangeArrowheads="1"/>
          </p:cNvSpPr>
          <p:nvPr/>
        </p:nvSpPr>
        <p:spPr bwMode="auto">
          <a:xfrm>
            <a:off x="547509" y="1381467"/>
            <a:ext cx="8478838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Aft>
                <a:spcPct val="0"/>
              </a:spcAft>
              <a:buNone/>
            </a:pPr>
            <a:r>
              <a:rPr lang="en-ZA" altLang="en-US" sz="2400" dirty="0">
                <a:solidFill>
                  <a:srgbClr val="F5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Legislation and governance</a:t>
            </a:r>
          </a:p>
        </p:txBody>
      </p:sp>
      <p:sp>
        <p:nvSpPr>
          <p:cNvPr id="6" name="Content Placeholder 3">
            <a:extLst/>
          </p:cNvPr>
          <p:cNvSpPr>
            <a:spLocks noGrp="1"/>
          </p:cNvSpPr>
          <p:nvPr>
            <p:ph sz="half" idx="4294967295"/>
          </p:nvPr>
        </p:nvSpPr>
        <p:spPr>
          <a:xfrm>
            <a:off x="332581" y="1785133"/>
            <a:ext cx="8478838" cy="2374900"/>
          </a:xfrm>
          <a:prstGeom prst="rect">
            <a:avLst/>
          </a:prstGeo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ZA" sz="1800" dirty="0"/>
              <a:t>Government saw the need of generating protecting (and exploiting) IP Rights (IPRs) from publicly financed organisations, enacting the </a:t>
            </a:r>
            <a:r>
              <a:rPr lang="en-ZA" sz="1800" b="1" dirty="0">
                <a:solidFill>
                  <a:schemeClr val="accent1">
                    <a:lumMod val="75000"/>
                  </a:schemeClr>
                </a:solidFill>
              </a:rPr>
              <a:t>Intellectual Property Rights from Publicly Financed Research and Development (IPR - PFRD)  and TIA  Acts.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1800" dirty="0"/>
              <a:t>The acts were emulated from the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US’ Bayh-Dole Act </a:t>
            </a:r>
            <a:r>
              <a:rPr lang="en-US" sz="1800" dirty="0"/>
              <a:t>whose primary objective was to promote growth of technology-based small businesses by allowing them to own patents from federally sponsored research. </a:t>
            </a:r>
          </a:p>
          <a:p>
            <a:pPr marL="180975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i="1" baseline="30000" dirty="0">
                <a:solidFill>
                  <a:schemeClr val="accent1">
                    <a:lumMod val="75000"/>
                  </a:schemeClr>
                </a:solidFill>
              </a:rPr>
              <a:t>[Source: ‘Is Bayh-Dole Good for Developing Countries? Lessons from the US Experience’, So et al, 2008, PLOS Biology, </a:t>
            </a:r>
            <a:r>
              <a:rPr lang="en-US" sz="1800" i="1" baseline="300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https://storage.googleapis.com/</a:t>
            </a:r>
            <a:r>
              <a:rPr lang="en-US" sz="1800" i="1" baseline="30000" dirty="0">
                <a:solidFill>
                  <a:schemeClr val="accent1">
                    <a:lumMod val="75000"/>
                  </a:schemeClr>
                </a:solidFill>
              </a:rPr>
              <a:t>, accessed 15 May 2021]</a:t>
            </a:r>
            <a:endParaRPr lang="en-ZA" sz="1800" i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ZA" sz="1800" i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ZA" dirty="0"/>
          </a:p>
        </p:txBody>
      </p:sp>
      <p:sp>
        <p:nvSpPr>
          <p:cNvPr id="7" name="Text Placeholder 1"/>
          <p:cNvSpPr txBox="1">
            <a:spLocks noChangeArrowheads="1"/>
          </p:cNvSpPr>
          <p:nvPr/>
        </p:nvSpPr>
        <p:spPr bwMode="auto">
          <a:xfrm>
            <a:off x="547509" y="4135824"/>
            <a:ext cx="8478838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Aft>
                <a:spcPct val="0"/>
              </a:spcAft>
              <a:buNone/>
            </a:pPr>
            <a:r>
              <a:rPr lang="en-ZA" altLang="en-US" sz="2400" dirty="0">
                <a:solidFill>
                  <a:srgbClr val="F5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- ACT</a:t>
            </a:r>
          </a:p>
        </p:txBody>
      </p:sp>
      <p:sp>
        <p:nvSpPr>
          <p:cNvPr id="8" name="Content Placeholder 3">
            <a:extLst/>
          </p:cNvPr>
          <p:cNvSpPr>
            <a:spLocks noGrp="1"/>
          </p:cNvSpPr>
          <p:nvPr>
            <p:ph sz="half" idx="4294967295"/>
          </p:nvPr>
        </p:nvSpPr>
        <p:spPr>
          <a:xfrm>
            <a:off x="547509" y="4345374"/>
            <a:ext cx="8478838" cy="137350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ZA" sz="1800" i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sz="2100" i="1" dirty="0"/>
              <a:t>"to use South Africa's science and technology base to develop new industries, create sustainable jobs and help diversify the economy away from commodity exports towards knowledge-based industries equipped to address modern global challenges"</a:t>
            </a:r>
            <a:endParaRPr lang="en-ZA" sz="2100" i="1" dirty="0"/>
          </a:p>
        </p:txBody>
      </p:sp>
    </p:spTree>
    <p:extLst>
      <p:ext uri="{BB962C8B-B14F-4D97-AF65-F5344CB8AC3E}">
        <p14:creationId xmlns:p14="http://schemas.microsoft.com/office/powerpoint/2010/main" val="1376028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siness_x0020_Unit xmlns="515f448f-849b-4910-81a5-9bce50af56e9">MARCOMS</Business_x0020_Unit>
    <Version_x0020_Control xmlns="515f448f-849b-4910-81a5-9bce50af56e9">1</Version_x0020_Control>
    <Division xmlns="515f448f-849b-4910-81a5-9bce50af56e9">Corporate Services</Division>
    <Status xmlns="515f448f-849b-4910-81a5-9bce50af56e9">Approved</Status>
    <Template_x0020_Name xmlns="515f448f-849b-4910-81a5-9bce50af56e9">9_TEM_PresentationTemplate_V1.0_20210607</Template_x0020_Nam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0CBBA6CC829248AB5FF6E820F8457D" ma:contentTypeVersion="11" ma:contentTypeDescription="Create a new document." ma:contentTypeScope="" ma:versionID="e90826461f5763211565cb370f30e69f">
  <xsd:schema xmlns:xsd="http://www.w3.org/2001/XMLSchema" xmlns:xs="http://www.w3.org/2001/XMLSchema" xmlns:p="http://schemas.microsoft.com/office/2006/metadata/properties" xmlns:ns1="515f448f-849b-4910-81a5-9bce50af56e9" targetNamespace="http://schemas.microsoft.com/office/2006/metadata/properties" ma:root="true" ma:fieldsID="ee295500a97e8d411765f138baeac686" ns1:_="">
    <xsd:import namespace="515f448f-849b-4910-81a5-9bce50af56e9"/>
    <xsd:element name="properties">
      <xsd:complexType>
        <xsd:sequence>
          <xsd:element name="documentManagement">
            <xsd:complexType>
              <xsd:all>
                <xsd:element ref="ns1:Division" minOccurs="0"/>
                <xsd:element ref="ns1:Status" minOccurs="0"/>
                <xsd:element ref="ns1:Template_x0020_Name" minOccurs="0"/>
                <xsd:element ref="ns1:Business_x0020_Unit"/>
                <xsd:element ref="ns1:Version_x0020_Control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f448f-849b-4910-81a5-9bce50af56e9" elementFormDefault="qualified">
    <xsd:import namespace="http://schemas.microsoft.com/office/2006/documentManagement/types"/>
    <xsd:import namespace="http://schemas.microsoft.com/office/infopath/2007/PartnerControls"/>
    <xsd:element name="Division" ma:index="0" nillable="true" ma:displayName="Division" ma:default="CEO office" ma:format="Dropdown" ma:internalName="Division">
      <xsd:simpleType>
        <xsd:union memberTypes="dms:Text">
          <xsd:simpleType>
            <xsd:restriction base="dms:Choice">
              <xsd:enumeration value="CEO office"/>
              <xsd:enumeration value="CFO Office"/>
              <xsd:enumeration value="Corporate Services"/>
              <xsd:enumeration value="Commercialisation"/>
              <xsd:enumeration value="Bio - Economy"/>
              <xsd:enumeration value="Innovation and Enabling"/>
            </xsd:restriction>
          </xsd:simpleType>
        </xsd:union>
      </xsd:simpleType>
    </xsd:element>
    <xsd:element name="Status" ma:index="3" nillable="true" ma:displayName="Status" ma:default="Approved" ma:format="Dropdown" ma:indexed="true" ma:internalName="Status">
      <xsd:simpleType>
        <xsd:restriction base="dms:Choice">
          <xsd:enumeration value="Approved"/>
          <xsd:enumeration value="Under Review"/>
          <xsd:enumeration value="Awaiting Approval"/>
        </xsd:restriction>
      </xsd:simpleType>
    </xsd:element>
    <xsd:element name="Template_x0020_Name" ma:index="4" nillable="true" ma:displayName="Naming Convention" ma:indexed="true" ma:internalName="Template_x0020_Name">
      <xsd:simpleType>
        <xsd:restriction base="dms:Text">
          <xsd:maxLength value="255"/>
        </xsd:restriction>
      </xsd:simpleType>
    </xsd:element>
    <xsd:element name="Business_x0020_Unit" ma:index="11" ma:displayName="Business Unit" ma:default="Finance" ma:format="Dropdown" ma:internalName="Business_x0020_Unit">
      <xsd:simpleType>
        <xsd:union memberTypes="dms:Text">
          <xsd:simpleType>
            <xsd:restriction base="dms:Choice">
              <xsd:enumeration value="Finance"/>
              <xsd:enumeration value="Supply Chain Management"/>
              <xsd:enumeration value="Internal Audit"/>
              <xsd:enumeration value="Board Secretariat"/>
              <xsd:enumeration value="Legal Services"/>
              <xsd:enumeration value="Business Analysis and Knowledge Management"/>
              <xsd:enumeration value="Facilities and Security Management"/>
              <xsd:enumeration value="Human Resources"/>
              <xsd:enumeration value="Information Technology"/>
              <xsd:enumeration value="Marketing and Communications"/>
              <xsd:enumeration value="PRIME"/>
              <xsd:enumeration value="Commercialisation"/>
              <xsd:enumeration value="Bio - Economy"/>
              <xsd:enumeration value="Innovation and Enabling"/>
              <xsd:enumeration value="Enterprise Development"/>
              <xsd:enumeration value="Technology Innovation Cluster Programme"/>
              <xsd:enumeration value="Strategic Partnership and Stakeholder Relations"/>
              <xsd:enumeration value="YTIP"/>
              <xsd:enumeration value="Investment Management"/>
              <xsd:enumeration value="SEED"/>
              <xsd:enumeration value="Technology Station Programme"/>
              <xsd:enumeration value="Technology Platform Programme"/>
              <xsd:enumeration value="Monitoring and Evaluation"/>
              <xsd:enumeration value="Investment Business Processes Templates"/>
            </xsd:restriction>
          </xsd:simpleType>
        </xsd:union>
      </xsd:simpleType>
    </xsd:element>
    <xsd:element name="Version_x0020_Control" ma:index="12" ma:displayName="Version Control" ma:decimals="1" ma:default="1" ma:description="Fill in the current version of the template being uploaded" ma:internalName="Version_x0020_Control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574F6A-A712-4FA1-956E-4B318C417733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515f448f-849b-4910-81a5-9bce50af56e9"/>
  </ds:schemaRefs>
</ds:datastoreItem>
</file>

<file path=customXml/itemProps2.xml><?xml version="1.0" encoding="utf-8"?>
<ds:datastoreItem xmlns:ds="http://schemas.openxmlformats.org/officeDocument/2006/customXml" ds:itemID="{5823380C-C7D9-4A52-8927-367AD55101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5f448f-849b-4910-81a5-9bce50af56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53792D-63B8-44EF-99B0-8810690473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2733</TotalTime>
  <Words>624</Words>
  <Application>Microsoft Office PowerPoint</Application>
  <PresentationFormat>On-screen Show (4:3)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Securing and Protecting IP in The APP Development Domain – ‘navigating the me-too dilemma’ TthThabang Mpye – Head: ICT    24 Nov 2021</vt:lpstr>
      <vt:lpstr>Discussion Points</vt:lpstr>
      <vt:lpstr>Global usage of international data bandwidth – by type of provider</vt:lpstr>
      <vt:lpstr>Introduction</vt:lpstr>
      <vt:lpstr>Introduction</vt:lpstr>
      <vt:lpstr>Classification of Mobile Apps</vt:lpstr>
      <vt:lpstr>Industrialisation (Innovation) Chasm</vt:lpstr>
      <vt:lpstr>Funding Instruments</vt:lpstr>
      <vt:lpstr>Public IP support and exploitation in RSA</vt:lpstr>
      <vt:lpstr>TIA Investment Process - High-level</vt:lpstr>
      <vt:lpstr>TIA Investment Application attraction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TOPIC 2021/2022</dc:title>
  <dc:creator>Theben Moodley</dc:creator>
  <cp:lastModifiedBy>Thabang Mpye</cp:lastModifiedBy>
  <cp:revision>173</cp:revision>
  <dcterms:created xsi:type="dcterms:W3CDTF">2021-02-04T12:37:56Z</dcterms:created>
  <dcterms:modified xsi:type="dcterms:W3CDTF">2021-11-24T10:13:20Z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0x010100F80CBBA6CC829248AB5FF6E820F8457D</vt:lpwstr>
  </property>
</Properties>
</file>